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5" r:id="rId9"/>
    <p:sldId id="264" r:id="rId10"/>
    <p:sldId id="263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08" y="-1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6" d="100"/>
          <a:sy n="56" d="100"/>
        </p:scale>
        <p:origin x="-1860" y="-84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7FD9B88-8117-45F3-A781-8A8BC1D3D06D}" type="datetimeFigureOut">
              <a:rPr lang="en-US" smtClean="0"/>
              <a:pPr/>
              <a:t>4/1/2012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A7F7D1-F6F8-42F6-9170-BBFEC5ED47A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A7F7D1-F6F8-42F6-9170-BBFEC5ED47AF}" type="slidenum">
              <a:rPr lang="en-US" smtClean="0"/>
              <a:pPr/>
              <a:t>1</a:t>
            </a:fld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A7F7D1-F6F8-42F6-9170-BBFEC5ED47AF}" type="slidenum">
              <a:rPr lang="en-US" smtClean="0"/>
              <a:pPr/>
              <a:t>2</a:t>
            </a:fld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A7F7D1-F6F8-42F6-9170-BBFEC5ED47AF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A7F7D1-F6F8-42F6-9170-BBFEC5ED47AF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sosceles Triangle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8DA46B77-E70D-418D-99A5-8ED68E6BBC90}" type="datetimeFigureOut">
              <a:rPr lang="en-US" smtClean="0"/>
              <a:pPr/>
              <a:t>4/1/2012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118BBC51-2693-4EE1-A133-F6484E222B8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A46B77-E70D-418D-99A5-8ED68E6BBC90}" type="datetimeFigureOut">
              <a:rPr lang="en-US" smtClean="0"/>
              <a:pPr/>
              <a:t>4/1/2012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BBC51-2693-4EE1-A133-F6484E222B8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A46B77-E70D-418D-99A5-8ED68E6BBC90}" type="datetimeFigureOut">
              <a:rPr lang="en-US" smtClean="0"/>
              <a:pPr/>
              <a:t>4/1/2012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BBC51-2693-4EE1-A133-F6484E222B8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8DA46B77-E70D-418D-99A5-8ED68E6BBC90}" type="datetimeFigureOut">
              <a:rPr lang="en-US" smtClean="0"/>
              <a:pPr/>
              <a:t>4/1/2012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BBC51-2693-4EE1-A133-F6484E222B8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ight Triangle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Isosceles Triangle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8DA46B77-E70D-418D-99A5-8ED68E6BBC90}" type="datetimeFigureOut">
              <a:rPr lang="en-US" smtClean="0"/>
              <a:pPr/>
              <a:t>4/1/2012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118BBC51-2693-4EE1-A133-F6484E222B8F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8DA46B77-E70D-418D-99A5-8ED68E6BBC90}" type="datetimeFigureOut">
              <a:rPr lang="en-US" smtClean="0"/>
              <a:pPr/>
              <a:t>4/1/2012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118BBC51-2693-4EE1-A133-F6484E222B8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8DA46B77-E70D-418D-99A5-8ED68E6BBC90}" type="datetimeFigureOut">
              <a:rPr lang="en-US" smtClean="0"/>
              <a:pPr/>
              <a:t>4/1/2012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118BBC51-2693-4EE1-A133-F6484E222B8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A46B77-E70D-418D-99A5-8ED68E6BBC90}" type="datetimeFigureOut">
              <a:rPr lang="en-US" smtClean="0"/>
              <a:pPr/>
              <a:t>4/1/2012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BBC51-2693-4EE1-A133-F6484E222B8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8DA46B77-E70D-418D-99A5-8ED68E6BBC90}" type="datetimeFigureOut">
              <a:rPr lang="en-US" smtClean="0"/>
              <a:pPr/>
              <a:t>4/1/2012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118BBC51-2693-4EE1-A133-F6484E222B8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8DA46B77-E70D-418D-99A5-8ED68E6BBC90}" type="datetimeFigureOut">
              <a:rPr lang="en-US" smtClean="0"/>
              <a:pPr/>
              <a:t>4/1/2012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118BBC51-2693-4EE1-A133-F6484E222B8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8DA46B77-E70D-418D-99A5-8ED68E6BBC90}" type="datetimeFigureOut">
              <a:rPr lang="en-US" smtClean="0"/>
              <a:pPr/>
              <a:t>4/1/2012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118BBC51-2693-4EE1-A133-F6484E222B8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ight Triangle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8DA46B77-E70D-418D-99A5-8ED68E6BBC90}" type="datetimeFigureOut">
              <a:rPr lang="en-US" smtClean="0"/>
              <a:pPr/>
              <a:t>4/1/2012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118BBC51-2693-4EE1-A133-F6484E222B8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Bellifortis" TargetMode="External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hyperlink" Target="http://en.wikipedia.org/wiki/Konrad_Kyeser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File:Renaissance_Cannon_2.jpg" TargetMode="External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429,r:2,s:0" TargetMode="External"/><Relationship Id="rId2" Type="http://schemas.openxmlformats.org/officeDocument/2006/relationships/hyperlink" Target="http://www.boglewood.com/cornaro/xdurer.html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762000"/>
            <a:ext cx="8062912" cy="1470025"/>
          </a:xfrm>
        </p:spPr>
        <p:txBody>
          <a:bodyPr/>
          <a:lstStyle/>
          <a:p>
            <a:r>
              <a:rPr lang="en-US" dirty="0" smtClean="0">
                <a:latin typeface="Arial Black" pitchFamily="34" charset="0"/>
                <a:ea typeface="Arial Unicode MS" pitchFamily="34" charset="-128"/>
                <a:cs typeface="Arial Unicode MS" pitchFamily="34" charset="-128"/>
              </a:rPr>
              <a:t>The Cannons </a:t>
            </a:r>
            <a:r>
              <a:rPr lang="en-US" dirty="0" smtClean="0">
                <a:latin typeface="Arial Black" pitchFamily="34" charset="0"/>
                <a:ea typeface="Arial Unicode MS" pitchFamily="34" charset="-128"/>
                <a:cs typeface="Arial Unicode MS" pitchFamily="34" charset="-128"/>
              </a:rPr>
              <a:t>Used </a:t>
            </a:r>
            <a:r>
              <a:rPr lang="en-US" dirty="0" smtClean="0">
                <a:latin typeface="Arial Black" pitchFamily="34" charset="0"/>
                <a:ea typeface="Arial Unicode MS" pitchFamily="34" charset="-128"/>
                <a:cs typeface="Arial Unicode MS" pitchFamily="34" charset="-128"/>
              </a:rPr>
              <a:t>D</a:t>
            </a:r>
            <a:r>
              <a:rPr lang="en-US" dirty="0" smtClean="0">
                <a:latin typeface="Arial Black" pitchFamily="34" charset="0"/>
                <a:ea typeface="Arial Unicode MS" pitchFamily="34" charset="-128"/>
                <a:cs typeface="Arial Unicode MS" pitchFamily="34" charset="-128"/>
              </a:rPr>
              <a:t>uring </a:t>
            </a:r>
            <a:r>
              <a:rPr lang="en-US" dirty="0" smtClean="0">
                <a:latin typeface="Arial Black" pitchFamily="34" charset="0"/>
                <a:ea typeface="Arial Unicode MS" pitchFamily="34" charset="-128"/>
                <a:cs typeface="Arial Unicode MS" pitchFamily="34" charset="-128"/>
              </a:rPr>
              <a:t>R</a:t>
            </a:r>
            <a:r>
              <a:rPr lang="en-US" dirty="0" smtClean="0">
                <a:latin typeface="Arial Black" pitchFamily="34" charset="0"/>
                <a:ea typeface="Arial Unicode MS" pitchFamily="34" charset="-128"/>
                <a:cs typeface="Arial Unicode MS" pitchFamily="34" charset="-128"/>
              </a:rPr>
              <a:t>enaissance</a:t>
            </a:r>
            <a:r>
              <a:rPr lang="en-US" dirty="0" smtClean="0">
                <a:latin typeface="Arial Black" pitchFamily="34" charset="0"/>
                <a:ea typeface="Arial Unicode MS" pitchFamily="34" charset="-128"/>
                <a:cs typeface="Arial Unicode MS" pitchFamily="34" charset="-128"/>
              </a:rPr>
              <a:t>!!</a:t>
            </a:r>
            <a:endParaRPr lang="en-US" dirty="0">
              <a:latin typeface="Arial Black" pitchFamily="34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2743200"/>
            <a:ext cx="8062912" cy="1752600"/>
          </a:xfrm>
        </p:spPr>
        <p:txBody>
          <a:bodyPr/>
          <a:lstStyle/>
          <a:p>
            <a:r>
              <a:rPr lang="en-US" dirty="0" smtClean="0"/>
              <a:t>By</a:t>
            </a:r>
          </a:p>
          <a:p>
            <a:r>
              <a:rPr lang="en-US" dirty="0" smtClean="0"/>
              <a:t>Shivangi</a:t>
            </a:r>
            <a:endParaRPr lang="en-US" dirty="0"/>
          </a:p>
        </p:txBody>
      </p:sp>
      <p:sp>
        <p:nvSpPr>
          <p:cNvPr id="6" name="Action Button: Forward or Next 5">
            <a:hlinkClick r:id="" action="ppaction://hlinkshowjump?jump=nextslide" highlightClick="1"/>
          </p:cNvPr>
          <p:cNvSpPr/>
          <p:nvPr/>
        </p:nvSpPr>
        <p:spPr>
          <a:xfrm>
            <a:off x="7239000" y="6248400"/>
            <a:ext cx="838200" cy="6096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  <p:transition spd="slow">
    <p:wedge/>
    <p:sndAc>
      <p:stSnd>
        <p:snd r:embed="rId3" name="bomb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54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21213076">
            <a:off x="457200" y="1882808"/>
            <a:ext cx="8229600" cy="4572000"/>
          </a:xfrm>
        </p:spPr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Let’s start the activity.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962958" y="2967335"/>
            <a:ext cx="521809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en-US" sz="54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Thank you!! </a:t>
            </a:r>
            <a:r>
              <a:rPr lang="en-US" sz="54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sym typeface="Wingdings" pitchFamily="2" charset="2"/>
              </a:rPr>
              <a:t></a:t>
            </a:r>
            <a:endParaRPr lang="en-US" sz="54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5" name="Action Button: Home 4">
            <a:hlinkClick r:id="" action="ppaction://hlinkshowjump?jump=firstslide" highlightClick="1"/>
          </p:cNvPr>
          <p:cNvSpPr/>
          <p:nvPr/>
        </p:nvSpPr>
        <p:spPr>
          <a:xfrm>
            <a:off x="7924800" y="5867400"/>
            <a:ext cx="990600" cy="9906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>
    <p:sndAc>
      <p:stSnd>
        <p:snd r:embed="rId2" name="applause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Rules of the activity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Vertical Scroll 3"/>
          <p:cNvSpPr/>
          <p:nvPr/>
        </p:nvSpPr>
        <p:spPr>
          <a:xfrm>
            <a:off x="0" y="1600200"/>
            <a:ext cx="8991600" cy="5029200"/>
          </a:xfrm>
          <a:prstGeom prst="vertic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990600" y="2514600"/>
            <a:ext cx="72390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b="1" dirty="0" smtClean="0">
                <a:latin typeface="Arial Black" pitchFamily="34" charset="0"/>
              </a:rPr>
              <a:t> You will be divided in 2 teams to play this game.</a:t>
            </a:r>
          </a:p>
          <a:p>
            <a:pPr>
              <a:buFont typeface="Arial" pitchFamily="34" charset="0"/>
              <a:buChar char="•"/>
            </a:pPr>
            <a:r>
              <a:rPr lang="en-US" b="1" dirty="0" smtClean="0">
                <a:latin typeface="Arial Black" pitchFamily="34" charset="0"/>
              </a:rPr>
              <a:t>You will be asked 11 questions</a:t>
            </a:r>
          </a:p>
          <a:p>
            <a:pPr>
              <a:buFont typeface="Arial" pitchFamily="34" charset="0"/>
              <a:buChar char="•"/>
            </a:pPr>
            <a:r>
              <a:rPr lang="en-US" b="1" dirty="0" smtClean="0">
                <a:latin typeface="Arial Black" pitchFamily="34" charset="0"/>
              </a:rPr>
              <a:t>There will be 3 your opinion questions</a:t>
            </a:r>
          </a:p>
          <a:p>
            <a:pPr>
              <a:buFont typeface="Arial" pitchFamily="34" charset="0"/>
              <a:buChar char="•"/>
            </a:pPr>
            <a:r>
              <a:rPr lang="en-US" b="1" dirty="0" smtClean="0">
                <a:latin typeface="Arial Black" pitchFamily="34" charset="0"/>
              </a:rPr>
              <a:t>If you know the answer then the first team who bangs the table will be able to answer the question. </a:t>
            </a:r>
          </a:p>
          <a:p>
            <a:pPr>
              <a:buFont typeface="Arial" pitchFamily="34" charset="0"/>
              <a:buChar char="•"/>
            </a:pPr>
            <a:r>
              <a:rPr lang="en-US" b="1" dirty="0" smtClean="0">
                <a:latin typeface="Arial Black" pitchFamily="34" charset="0"/>
              </a:rPr>
              <a:t>The team which scores the most  will be the winner of </a:t>
            </a:r>
            <a:r>
              <a:rPr lang="en-US" b="1" smtClean="0">
                <a:latin typeface="Arial Black" pitchFamily="34" charset="0"/>
              </a:rPr>
              <a:t>the game.</a:t>
            </a:r>
            <a:endParaRPr lang="en-US" b="1" dirty="0" smtClean="0">
              <a:latin typeface="Arial Black" pitchFamily="34" charset="0"/>
            </a:endParaRPr>
          </a:p>
          <a:p>
            <a:pPr>
              <a:buFont typeface="Arial" pitchFamily="34" charset="0"/>
              <a:buChar char="•"/>
            </a:pPr>
            <a:endParaRPr lang="en-US" b="1" dirty="0">
              <a:latin typeface="Arial Black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Evolution of cannons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066800" y="1676400"/>
            <a:ext cx="8458200" cy="4572000"/>
          </a:xfrm>
          <a:ln w="34925"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  <p:txBody>
          <a:bodyPr>
            <a:normAutofit/>
          </a:bodyPr>
          <a:lstStyle/>
          <a:p>
            <a:r>
              <a:rPr lang="en-US" sz="3200" dirty="0" smtClean="0">
                <a:latin typeface="Arial Black" pitchFamily="34" charset="0"/>
              </a:rPr>
              <a:t>Small </a:t>
            </a:r>
            <a:r>
              <a:rPr lang="en-US" sz="3200" dirty="0" smtClean="0">
                <a:latin typeface="Arial Black" pitchFamily="34" charset="0"/>
              </a:rPr>
              <a:t>cannons</a:t>
            </a:r>
          </a:p>
          <a:p>
            <a:r>
              <a:rPr lang="en-US" sz="3200" dirty="0" smtClean="0">
                <a:latin typeface="Arial Black" pitchFamily="34" charset="0"/>
              </a:rPr>
              <a:t>Guns</a:t>
            </a:r>
            <a:endParaRPr lang="en-US" sz="3200" dirty="0" smtClean="0">
              <a:latin typeface="Arial Black" pitchFamily="34" charset="0"/>
            </a:endParaRPr>
          </a:p>
          <a:p>
            <a:r>
              <a:rPr lang="en-US" sz="3200" dirty="0" smtClean="0">
                <a:latin typeface="Arial Black" pitchFamily="34" charset="0"/>
              </a:rPr>
              <a:t>Bronze cannons</a:t>
            </a:r>
          </a:p>
          <a:p>
            <a:endParaRPr lang="en-US" sz="3200" dirty="0" smtClean="0">
              <a:latin typeface="Arial Black" pitchFamily="34" charset="0"/>
            </a:endParaRPr>
          </a:p>
          <a:p>
            <a:endParaRPr lang="en-US" sz="3200" dirty="0" smtClean="0">
              <a:latin typeface="Arial Black" pitchFamily="34" charset="0"/>
            </a:endParaRPr>
          </a:p>
        </p:txBody>
      </p:sp>
      <p:sp>
        <p:nvSpPr>
          <p:cNvPr id="9" name="Action Button: Forward or Next 8">
            <a:hlinkClick r:id="" action="ppaction://hlinkshowjump?jump=nextslide" highlightClick="1"/>
          </p:cNvPr>
          <p:cNvSpPr/>
          <p:nvPr/>
        </p:nvSpPr>
        <p:spPr>
          <a:xfrm>
            <a:off x="8305800" y="6248400"/>
            <a:ext cx="838200" cy="6096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Action Button: Back or Previous 9">
            <a:hlinkClick r:id="" action="ppaction://hlinkshowjump?jump=previousslide" highlightClick="1"/>
          </p:cNvPr>
          <p:cNvSpPr/>
          <p:nvPr/>
        </p:nvSpPr>
        <p:spPr>
          <a:xfrm>
            <a:off x="7391400" y="6248400"/>
            <a:ext cx="838200" cy="6096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6" name="Picture 5" descr="smallcannon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057687" y="1447800"/>
            <a:ext cx="3086313" cy="22098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572000" y="3657600"/>
            <a:ext cx="4572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http://www.fruitsaladretro.co.uk/acatalog/Reproduction_Items.html</a:t>
            </a:r>
            <a:endParaRPr lang="en-US" dirty="0"/>
          </a:p>
        </p:txBody>
      </p:sp>
      <p:pic>
        <p:nvPicPr>
          <p:cNvPr id="11" name="Picture 10" descr="bronze cannon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886200" y="4876800"/>
            <a:ext cx="3021438" cy="198120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0" y="5657671"/>
            <a:ext cx="3810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http://www.123rf.com/photo_3266191_historical-weathered-bronze-cannon-on-dark-cart.html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21" presetID="54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4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4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4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4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64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/>
      <p:bldP spid="7" grpId="0"/>
      <p:bldP spid="1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cannons during the renaissance!!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cene3d>
            <a:camera prst="perspectiveRelaxedModerately"/>
            <a:lightRig rig="threePt" dir="t"/>
          </a:scene3d>
        </p:spPr>
        <p:txBody>
          <a:bodyPr>
            <a:normAutofit/>
          </a:bodyPr>
          <a:lstStyle/>
          <a:p>
            <a:r>
              <a:rPr lang="en-US" sz="4000" dirty="0" smtClean="0"/>
              <a:t>By </a:t>
            </a:r>
            <a:r>
              <a:rPr lang="en-US" sz="4000" dirty="0" smtClean="0"/>
              <a:t>1370s – Iron cannons</a:t>
            </a:r>
            <a:endParaRPr lang="en-US" sz="4000" dirty="0" smtClean="0"/>
          </a:p>
          <a:p>
            <a:r>
              <a:rPr lang="en-US" sz="4000" dirty="0" smtClean="0"/>
              <a:t>Failure of cannons </a:t>
            </a:r>
            <a:r>
              <a:rPr lang="en-US" sz="4000" dirty="0" smtClean="0"/>
              <a:t>made by crude.</a:t>
            </a:r>
          </a:p>
        </p:txBody>
      </p:sp>
      <p:sp>
        <p:nvSpPr>
          <p:cNvPr id="9" name="Action Button: Forward or Next 8">
            <a:hlinkClick r:id="" action="ppaction://hlinkshowjump?jump=nextslide" highlightClick="1"/>
          </p:cNvPr>
          <p:cNvSpPr/>
          <p:nvPr/>
        </p:nvSpPr>
        <p:spPr>
          <a:xfrm>
            <a:off x="8305800" y="6248400"/>
            <a:ext cx="838200" cy="6096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Action Button: Back or Previous 9">
            <a:hlinkClick r:id="" action="ppaction://hlinkshowjump?jump=previousslide" highlightClick="1"/>
          </p:cNvPr>
          <p:cNvSpPr/>
          <p:nvPr/>
        </p:nvSpPr>
        <p:spPr>
          <a:xfrm>
            <a:off x="7391400" y="6248400"/>
            <a:ext cx="838200" cy="6096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6" name="Picture 5" descr="crude cannon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114800" y="3663684"/>
            <a:ext cx="3200400" cy="319431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28600" y="4267200"/>
            <a:ext cx="3810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Source on the sources slide.</a:t>
            </a:r>
            <a:endParaRPr lang="en-US" dirty="0"/>
          </a:p>
        </p:txBody>
      </p:sp>
      <p:pic>
        <p:nvPicPr>
          <p:cNvPr id="11" name="Picture 10" descr="ironcannon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648200" y="3657600"/>
            <a:ext cx="2690191" cy="2690191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0" y="4953000"/>
            <a:ext cx="39624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http://miva01.nyi.net/cgi-bin/miva?/merchant.mv+Screen=PROD&amp;Store_Code=fedrl-947194067-99&amp;Product_Code=CIAC950805&amp;Category_Code=</a:t>
            </a:r>
            <a:endParaRPr lang="en-US" dirty="0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7" presetID="54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38" presetID="54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8" grpId="0"/>
      <p:bldP spid="1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Improvements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  <a:effectLst>
            <a:innerShdw blurRad="63500" dist="50800" dir="5400000">
              <a:prstClr val="black">
                <a:alpha val="50000"/>
              </a:prstClr>
            </a:innerShdw>
          </a:effectLst>
        </p:spPr>
        <p:txBody>
          <a:bodyPr/>
          <a:lstStyle/>
          <a:p>
            <a:r>
              <a:rPr lang="en-US" dirty="0" smtClean="0"/>
              <a:t>Realization by </a:t>
            </a:r>
            <a:r>
              <a:rPr lang="en-US" dirty="0" smtClean="0"/>
              <a:t>Armies</a:t>
            </a:r>
            <a:endParaRPr lang="en-US" dirty="0" smtClean="0"/>
          </a:p>
          <a:p>
            <a:r>
              <a:rPr lang="en-US" dirty="0" smtClean="0"/>
              <a:t>Bombards  </a:t>
            </a:r>
          </a:p>
          <a:p>
            <a:r>
              <a:rPr lang="en-US" dirty="0" smtClean="0"/>
              <a:t>Origin of the term </a:t>
            </a: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4" name="Picture 3" descr="cannon ball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370890" y="3048000"/>
            <a:ext cx="2773110" cy="2514600"/>
          </a:xfrm>
          <a:prstGeom prst="rect">
            <a:avLst/>
          </a:prstGeom>
        </p:spPr>
      </p:pic>
      <p:sp>
        <p:nvSpPr>
          <p:cNvPr id="5" name="Right Arrow 4"/>
          <p:cNvSpPr/>
          <p:nvPr/>
        </p:nvSpPr>
        <p:spPr>
          <a:xfrm>
            <a:off x="5029200" y="4267200"/>
            <a:ext cx="1219200" cy="9144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3429000" y="4572000"/>
            <a:ext cx="2057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Cannon Ball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28600" y="5334000"/>
            <a:ext cx="6019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http://dampfpanzerwagon.blogspot.com/2012/01/cannon-ball.html</a:t>
            </a:r>
            <a:endParaRPr lang="en-US" dirty="0"/>
          </a:p>
        </p:txBody>
      </p:sp>
      <p:sp>
        <p:nvSpPr>
          <p:cNvPr id="12" name="Action Button: Forward or Next 11">
            <a:hlinkClick r:id="" action="ppaction://hlinkshowjump?jump=nextslide" highlightClick="1"/>
          </p:cNvPr>
          <p:cNvSpPr/>
          <p:nvPr/>
        </p:nvSpPr>
        <p:spPr>
          <a:xfrm>
            <a:off x="8305800" y="6248400"/>
            <a:ext cx="838200" cy="6096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Action Button: Back or Previous 12">
            <a:hlinkClick r:id="" action="ppaction://hlinkshowjump?jump=previousslide" highlightClick="1"/>
          </p:cNvPr>
          <p:cNvSpPr/>
          <p:nvPr/>
        </p:nvSpPr>
        <p:spPr>
          <a:xfrm>
            <a:off x="7391400" y="6248400"/>
            <a:ext cx="838200" cy="6096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0" name="Picture 9" descr="bombarda1480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969000" y="3429000"/>
            <a:ext cx="3175000" cy="179070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914400" y="5638800"/>
            <a:ext cx="6019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http://www.armada15001900.net/ingles/artgralingles.htm</a:t>
            </a:r>
            <a:endParaRPr lang="en-US" dirty="0"/>
          </a:p>
        </p:txBody>
      </p:sp>
    </p:spTree>
  </p:cSld>
  <p:clrMapOvr>
    <a:masterClrMapping/>
  </p:clrMapOvr>
  <p:transition spd="slow">
    <p:sndAc>
      <p:stSnd>
        <p:snd r:embed="rId3" name="bomb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5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31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47" presetID="4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4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4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800" decel="100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8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8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8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70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800" decel="100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8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8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8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5" grpId="0" animBg="1"/>
      <p:bldP spid="6" grpId="0"/>
      <p:bldP spid="8" grpId="0"/>
      <p:bldP spid="1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Hand Cannons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>
                <a:latin typeface="Arial Black" pitchFamily="34" charset="0"/>
              </a:rPr>
              <a:t>Origin</a:t>
            </a:r>
            <a:endParaRPr lang="en-US" sz="2400" dirty="0" smtClean="0">
              <a:latin typeface="Arial Black" pitchFamily="34" charset="0"/>
            </a:endParaRPr>
          </a:p>
          <a:p>
            <a:r>
              <a:rPr lang="en-US" sz="2400" dirty="0" smtClean="0">
                <a:latin typeface="Arial Black" pitchFamily="34" charset="0"/>
              </a:rPr>
              <a:t>The real </a:t>
            </a:r>
            <a:r>
              <a:rPr lang="en-US" sz="2400" dirty="0" smtClean="0">
                <a:latin typeface="Arial Black" pitchFamily="34" charset="0"/>
              </a:rPr>
              <a:t>name</a:t>
            </a:r>
            <a:endParaRPr lang="en-US" sz="2400" dirty="0" smtClean="0">
              <a:latin typeface="Arial Black" pitchFamily="34" charset="0"/>
            </a:endParaRPr>
          </a:p>
          <a:p>
            <a:r>
              <a:rPr lang="en-US" sz="2400" dirty="0" smtClean="0">
                <a:latin typeface="Arial Black" pitchFamily="34" charset="0"/>
              </a:rPr>
              <a:t>Its measurements</a:t>
            </a:r>
            <a:endParaRPr lang="en-US" sz="2400" dirty="0">
              <a:latin typeface="Arial Black" pitchFamily="34" charset="0"/>
            </a:endParaRPr>
          </a:p>
        </p:txBody>
      </p:sp>
      <p:sp>
        <p:nvSpPr>
          <p:cNvPr id="5" name="Action Button: Forward or Next 4">
            <a:hlinkClick r:id="" action="ppaction://hlinkshowjump?jump=nextslide" highlightClick="1"/>
          </p:cNvPr>
          <p:cNvSpPr/>
          <p:nvPr/>
        </p:nvSpPr>
        <p:spPr>
          <a:xfrm>
            <a:off x="8305800" y="6248400"/>
            <a:ext cx="838200" cy="6096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Action Button: Back or Previous 5">
            <a:hlinkClick r:id="" action="ppaction://hlinkshowjump?jump=previousslide" highlightClick="1"/>
          </p:cNvPr>
          <p:cNvSpPr/>
          <p:nvPr/>
        </p:nvSpPr>
        <p:spPr>
          <a:xfrm>
            <a:off x="7391400" y="6248400"/>
            <a:ext cx="838200" cy="6096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7" name="Picture 6" descr="Hand Cannon.jpg"/>
          <p:cNvPicPr>
            <a:picLocks noChangeAspect="1"/>
          </p:cNvPicPr>
          <p:nvPr/>
        </p:nvPicPr>
        <p:blipFill>
          <a:blip r:embed="rId2" cstate="print"/>
          <a:srcRect t="22581"/>
          <a:stretch>
            <a:fillRect/>
          </a:stretch>
        </p:blipFill>
        <p:spPr>
          <a:xfrm>
            <a:off x="381000" y="3429000"/>
            <a:ext cx="3484472" cy="21336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76200" y="5638800"/>
            <a:ext cx="41148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Hand cannon being fired from a stand, </a:t>
            </a:r>
            <a:r>
              <a:rPr lang="en-US" sz="1600" dirty="0" err="1" smtClean="0">
                <a:hlinkClick r:id="rId3" action="ppaction://hlinkfile" tooltip="Bellifortis"/>
              </a:rPr>
              <a:t>Bellifortis</a:t>
            </a:r>
            <a:r>
              <a:rPr lang="en-US" sz="1600" dirty="0" smtClean="0"/>
              <a:t>, manuscript, by </a:t>
            </a:r>
            <a:r>
              <a:rPr lang="en-US" sz="1600" dirty="0" smtClean="0">
                <a:hlinkClick r:id="rId4" action="ppaction://hlinkfile" tooltip="Konrad Kyeser"/>
              </a:rPr>
              <a:t>Konrad </a:t>
            </a:r>
            <a:r>
              <a:rPr lang="en-US" sz="1600" dirty="0" err="1" smtClean="0">
                <a:hlinkClick r:id="rId4" action="ppaction://hlinkfile" tooltip="Konrad Kyeser"/>
              </a:rPr>
              <a:t>Kyeser</a:t>
            </a:r>
            <a:r>
              <a:rPr lang="en-US" sz="1600" dirty="0" smtClean="0"/>
              <a:t>, 1405</a:t>
            </a:r>
          </a:p>
          <a:p>
            <a:endParaRPr lang="en-US" dirty="0"/>
          </a:p>
        </p:txBody>
      </p:sp>
      <p:pic>
        <p:nvPicPr>
          <p:cNvPr id="9" name="Picture 8" descr="220px-HandBombardWesternEurope1380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495800" y="3429000"/>
            <a:ext cx="4588042" cy="198120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4191000" y="5678269"/>
            <a:ext cx="495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http://en.wikipedia.org/wiki/Hand_cannon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General </a:t>
            </a:r>
            <a:r>
              <a:rPr lang="en-US" dirty="0" smtClean="0"/>
              <a:t>improvements</a:t>
            </a:r>
            <a:endParaRPr lang="en-US" dirty="0"/>
          </a:p>
        </p:txBody>
      </p:sp>
      <p:sp>
        <p:nvSpPr>
          <p:cNvPr id="4" name="Action Button: Forward or Next 3">
            <a:hlinkClick r:id="" action="ppaction://hlinkshowjump?jump=nextslide" highlightClick="1"/>
          </p:cNvPr>
          <p:cNvSpPr/>
          <p:nvPr/>
        </p:nvSpPr>
        <p:spPr>
          <a:xfrm>
            <a:off x="8305800" y="6248400"/>
            <a:ext cx="838200" cy="6096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Action Button: Back or Previous 4">
            <a:hlinkClick r:id="" action="ppaction://hlinkshowjump?jump=previousslide" highlightClick="1"/>
          </p:cNvPr>
          <p:cNvSpPr/>
          <p:nvPr/>
        </p:nvSpPr>
        <p:spPr>
          <a:xfrm>
            <a:off x="7391400" y="6248400"/>
            <a:ext cx="838200" cy="6096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50" name="Picture 2" descr="https://lh6.googleusercontent.com/VRJejPNXogPM8adLiBd6NDjm5QSf6gUQJbC4OH8Pt5U2cVCyY4saIRDwzQSvOSa-K3peFh75BE301ioCOcitjjSN7ZuT094mJSDJuvvUYIPOdBVpQBA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3990029"/>
            <a:ext cx="4813300" cy="2867971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762000" y="1828800"/>
            <a:ext cx="7772400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3200" dirty="0" smtClean="0">
                <a:latin typeface="Arial Black" pitchFamily="34" charset="0"/>
              </a:rPr>
              <a:t>The measurement</a:t>
            </a:r>
          </a:p>
          <a:p>
            <a:pPr>
              <a:buFont typeface="Arial" pitchFamily="34" charset="0"/>
              <a:buChar char="•"/>
            </a:pPr>
            <a:endParaRPr lang="en-US" sz="3200" dirty="0" smtClean="0">
              <a:latin typeface="Arial Black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en-US" sz="3200" dirty="0" smtClean="0">
                <a:latin typeface="Arial Black" pitchFamily="34" charset="0"/>
              </a:rPr>
              <a:t>Some European Cannons</a:t>
            </a:r>
          </a:p>
          <a:p>
            <a:pPr>
              <a:buFont typeface="Arial" pitchFamily="34" charset="0"/>
              <a:buChar char="•"/>
            </a:pPr>
            <a:endParaRPr lang="en-US" dirty="0">
              <a:latin typeface="Arial Black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257800" y="4126468"/>
            <a:ext cx="388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This sketch was made by Durer.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5334000" y="4724400"/>
            <a:ext cx="3810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2"/>
                </a:solidFill>
              </a:rPr>
              <a:t/>
            </a:r>
            <a:br>
              <a:rPr lang="en-US" dirty="0">
                <a:solidFill>
                  <a:schemeClr val="bg2"/>
                </a:solidFill>
              </a:rPr>
            </a:br>
            <a:r>
              <a:rPr lang="en-US" u="sng" dirty="0">
                <a:hlinkClick r:id="rId3"/>
              </a:rPr>
              <a:t>http://en.wikipedia.org/wiki/File:Renaissance_Cannon_2.jpg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About Durer: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b="1" dirty="0" smtClean="0"/>
          </a:p>
          <a:p>
            <a:pPr>
              <a:buNone/>
            </a:pP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</p:txBody>
      </p:sp>
      <p:sp>
        <p:nvSpPr>
          <p:cNvPr id="4" name="Action Button: Forward or Next 3">
            <a:hlinkClick r:id="" action="ppaction://hlinkshowjump?jump=nextslide" highlightClick="1"/>
          </p:cNvPr>
          <p:cNvSpPr/>
          <p:nvPr/>
        </p:nvSpPr>
        <p:spPr>
          <a:xfrm>
            <a:off x="8305800" y="6248400"/>
            <a:ext cx="838200" cy="6096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Action Button: Back or Previous 4">
            <a:hlinkClick r:id="" action="ppaction://hlinkshowjump?jump=previousslide" highlightClick="1"/>
          </p:cNvPr>
          <p:cNvSpPr/>
          <p:nvPr/>
        </p:nvSpPr>
        <p:spPr>
          <a:xfrm>
            <a:off x="7391400" y="6248400"/>
            <a:ext cx="838200" cy="6096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 descr="Durer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604000" y="1905000"/>
            <a:ext cx="2540000" cy="32131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6477000" y="5181600"/>
            <a:ext cx="2667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http://www.boglewood.com/cornaro/xdurer.html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533400" y="1828800"/>
            <a:ext cx="6019800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3200" b="1" dirty="0" smtClean="0"/>
              <a:t>Where was he from?</a:t>
            </a:r>
          </a:p>
          <a:p>
            <a:pPr>
              <a:buFont typeface="Arial" pitchFamily="34" charset="0"/>
              <a:buChar char="•"/>
            </a:pPr>
            <a:r>
              <a:rPr lang="en-US" sz="3200" b="1" dirty="0" smtClean="0"/>
              <a:t>When was he born?</a:t>
            </a:r>
          </a:p>
          <a:p>
            <a:pPr>
              <a:buFont typeface="Arial" pitchFamily="34" charset="0"/>
              <a:buChar char="•"/>
            </a:pPr>
            <a:r>
              <a:rPr lang="en-US" sz="3200" b="1" dirty="0" smtClean="0"/>
              <a:t>His Professions: </a:t>
            </a:r>
          </a:p>
          <a:p>
            <a:pPr>
              <a:buFont typeface="Arial" pitchFamily="34" charset="0"/>
              <a:buChar char="•"/>
            </a:pPr>
            <a:r>
              <a:rPr lang="en-US" sz="3200" b="1" dirty="0" smtClean="0"/>
              <a:t>Which city did he come from?</a:t>
            </a:r>
          </a:p>
          <a:p>
            <a:pPr>
              <a:buFont typeface="Arial" pitchFamily="34" charset="0"/>
              <a:buChar char="•"/>
            </a:pPr>
            <a:r>
              <a:rPr lang="en-US" sz="3200" b="1" dirty="0" smtClean="0"/>
              <a:t>Which country did </a:t>
            </a:r>
            <a:r>
              <a:rPr lang="en-US" sz="3200" b="1" dirty="0" smtClean="0"/>
              <a:t>he</a:t>
            </a:r>
            <a:r>
              <a:rPr lang="en-US" sz="3200" b="1" dirty="0" smtClean="0"/>
              <a:t> visit?</a:t>
            </a:r>
          </a:p>
          <a:p>
            <a:pPr>
              <a:buFont typeface="Arial" pitchFamily="34" charset="0"/>
              <a:buChar char="•"/>
            </a:pPr>
            <a:r>
              <a:rPr lang="en-US" sz="3200" b="1" dirty="0" smtClean="0"/>
              <a:t>When </a:t>
            </a:r>
            <a:r>
              <a:rPr lang="en-US" sz="3200" b="1" dirty="0" smtClean="0"/>
              <a:t>did he die?</a:t>
            </a:r>
          </a:p>
          <a:p>
            <a:endParaRPr lang="en-US" sz="3200" b="1" dirty="0" smtClean="0"/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Timeline</a:t>
            </a:r>
            <a:endParaRPr lang="en-US" dirty="0"/>
          </a:p>
        </p:txBody>
      </p:sp>
      <p:sp>
        <p:nvSpPr>
          <p:cNvPr id="4" name="Right Arrow 3"/>
          <p:cNvSpPr/>
          <p:nvPr/>
        </p:nvSpPr>
        <p:spPr>
          <a:xfrm>
            <a:off x="304800" y="4191000"/>
            <a:ext cx="8610600" cy="10668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533400" y="5181600"/>
            <a:ext cx="9906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FF00"/>
                </a:solidFill>
              </a:rPr>
              <a:t>1300</a:t>
            </a:r>
            <a:endParaRPr lang="en-US" b="1" dirty="0">
              <a:solidFill>
                <a:srgbClr val="FFFF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514600" y="5181600"/>
            <a:ext cx="9906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FF00"/>
                </a:solidFill>
              </a:rPr>
              <a:t>1400</a:t>
            </a:r>
            <a:endParaRPr lang="en-US" b="1" dirty="0">
              <a:solidFill>
                <a:srgbClr val="FFFF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962400" y="5181600"/>
            <a:ext cx="9906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FF00"/>
                </a:solidFill>
              </a:rPr>
              <a:t>1500</a:t>
            </a:r>
            <a:endParaRPr lang="en-US" b="1" dirty="0">
              <a:solidFill>
                <a:srgbClr val="FFFF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867400" y="5181600"/>
            <a:ext cx="9906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FF00"/>
                </a:solidFill>
              </a:rPr>
              <a:t>1600</a:t>
            </a:r>
            <a:endParaRPr lang="en-US" b="1" dirty="0">
              <a:solidFill>
                <a:srgbClr val="FFFF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315200" y="5181600"/>
            <a:ext cx="9906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FF00"/>
                </a:solidFill>
              </a:rPr>
              <a:t>1700</a:t>
            </a:r>
            <a:endParaRPr lang="en-US" b="1" dirty="0">
              <a:solidFill>
                <a:srgbClr val="FFFF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28600" y="2133600"/>
            <a:ext cx="1295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Small Cannons</a:t>
            </a:r>
            <a:endParaRPr lang="en-US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762000" y="2782669"/>
            <a:ext cx="1295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Bronze Cannons</a:t>
            </a:r>
            <a:endParaRPr lang="en-US" b="1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533400" y="2819400"/>
            <a:ext cx="0" cy="1600200"/>
          </a:xfrm>
          <a:prstGeom prst="line">
            <a:avLst/>
          </a:prstGeom>
          <a:ln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1295400" y="3505200"/>
            <a:ext cx="0" cy="990600"/>
          </a:xfrm>
          <a:prstGeom prst="line">
            <a:avLst/>
          </a:prstGeom>
          <a:ln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2057400" y="2895600"/>
            <a:ext cx="0" cy="1600200"/>
          </a:xfrm>
          <a:prstGeom prst="line">
            <a:avLst/>
          </a:prstGeom>
          <a:ln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1600200" y="2209800"/>
            <a:ext cx="1295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Iron Cannons</a:t>
            </a:r>
            <a:endParaRPr lang="en-US" b="1" dirty="0"/>
          </a:p>
        </p:txBody>
      </p:sp>
      <p:cxnSp>
        <p:nvCxnSpPr>
          <p:cNvPr id="19" name="Straight Connector 18"/>
          <p:cNvCxnSpPr/>
          <p:nvPr/>
        </p:nvCxnSpPr>
        <p:spPr>
          <a:xfrm>
            <a:off x="2514600" y="3429000"/>
            <a:ext cx="0" cy="1066800"/>
          </a:xfrm>
          <a:prstGeom prst="line">
            <a:avLst/>
          </a:prstGeom>
          <a:ln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2133600" y="2895600"/>
            <a:ext cx="1295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Crude</a:t>
            </a:r>
          </a:p>
          <a:p>
            <a:r>
              <a:rPr lang="en-US" b="1" dirty="0" smtClean="0"/>
              <a:t>Cannons</a:t>
            </a:r>
            <a:endParaRPr lang="en-US" b="1" dirty="0"/>
          </a:p>
        </p:txBody>
      </p:sp>
      <p:cxnSp>
        <p:nvCxnSpPr>
          <p:cNvPr id="22" name="Straight Connector 21"/>
          <p:cNvCxnSpPr/>
          <p:nvPr/>
        </p:nvCxnSpPr>
        <p:spPr>
          <a:xfrm>
            <a:off x="2895600" y="5029200"/>
            <a:ext cx="0" cy="1066800"/>
          </a:xfrm>
          <a:prstGeom prst="line">
            <a:avLst/>
          </a:prstGeom>
          <a:ln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2438400" y="6172200"/>
            <a:ext cx="152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Bombards</a:t>
            </a:r>
            <a:endParaRPr lang="en-US" b="1" dirty="0"/>
          </a:p>
        </p:txBody>
      </p:sp>
      <p:cxnSp>
        <p:nvCxnSpPr>
          <p:cNvPr id="24" name="Straight Connector 23"/>
          <p:cNvCxnSpPr/>
          <p:nvPr/>
        </p:nvCxnSpPr>
        <p:spPr>
          <a:xfrm>
            <a:off x="2209800" y="5029200"/>
            <a:ext cx="0" cy="762000"/>
          </a:xfrm>
          <a:prstGeom prst="line">
            <a:avLst/>
          </a:prstGeom>
          <a:ln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1371600" y="5715000"/>
            <a:ext cx="1295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Miniature Cannons</a:t>
            </a:r>
            <a:endParaRPr lang="en-US" b="1" dirty="0"/>
          </a:p>
        </p:txBody>
      </p:sp>
      <p:cxnSp>
        <p:nvCxnSpPr>
          <p:cNvPr id="28" name="Straight Connector 27"/>
          <p:cNvCxnSpPr/>
          <p:nvPr/>
        </p:nvCxnSpPr>
        <p:spPr>
          <a:xfrm>
            <a:off x="3733800" y="2819400"/>
            <a:ext cx="0" cy="1600200"/>
          </a:xfrm>
          <a:prstGeom prst="line">
            <a:avLst/>
          </a:prstGeom>
          <a:ln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3200400" y="2133600"/>
            <a:ext cx="1295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Birth of Durer</a:t>
            </a:r>
            <a:endParaRPr lang="en-US" b="1" dirty="0"/>
          </a:p>
        </p:txBody>
      </p:sp>
      <p:sp>
        <p:nvSpPr>
          <p:cNvPr id="30" name="TextBox 29"/>
          <p:cNvSpPr txBox="1"/>
          <p:nvPr/>
        </p:nvSpPr>
        <p:spPr>
          <a:xfrm>
            <a:off x="4191000" y="2286000"/>
            <a:ext cx="1295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Death of Durer</a:t>
            </a:r>
            <a:endParaRPr lang="en-US" b="1" dirty="0"/>
          </a:p>
        </p:txBody>
      </p:sp>
      <p:cxnSp>
        <p:nvCxnSpPr>
          <p:cNvPr id="31" name="Straight Connector 30"/>
          <p:cNvCxnSpPr/>
          <p:nvPr/>
        </p:nvCxnSpPr>
        <p:spPr>
          <a:xfrm>
            <a:off x="4724400" y="2895600"/>
            <a:ext cx="0" cy="1600200"/>
          </a:xfrm>
          <a:prstGeom prst="line">
            <a:avLst/>
          </a:prstGeom>
          <a:ln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/>
          <p:nvPr/>
        </p:nvCxnSpPr>
        <p:spPr>
          <a:xfrm>
            <a:off x="5562600" y="3810000"/>
            <a:ext cx="3276600" cy="76200"/>
          </a:xfrm>
          <a:prstGeom prst="straightConnector1">
            <a:avLst/>
          </a:prstGeom>
          <a:ln w="82550"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5638800" y="3124200"/>
            <a:ext cx="31242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Further Improvements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Sources: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dirty="0" err="1" smtClean="0"/>
              <a:t>Trueit</a:t>
            </a:r>
            <a:r>
              <a:rPr lang="en-US" dirty="0" smtClean="0"/>
              <a:t>, </a:t>
            </a:r>
            <a:r>
              <a:rPr lang="en-US" dirty="0" err="1" smtClean="0"/>
              <a:t>Trudi</a:t>
            </a:r>
            <a:r>
              <a:rPr lang="en-US" dirty="0" smtClean="0"/>
              <a:t>. </a:t>
            </a:r>
            <a:r>
              <a:rPr lang="en-US" i="1" dirty="0" smtClean="0"/>
              <a:t>Gunpowder</a:t>
            </a:r>
            <a:r>
              <a:rPr lang="en-US" dirty="0" smtClean="0"/>
              <a:t>. New York: Scholastic, 2005. 80. Print.</a:t>
            </a:r>
          </a:p>
          <a:p>
            <a:r>
              <a:rPr lang="en-US" dirty="0" smtClean="0"/>
              <a:t>Frantz, Brian. "Influential Inventions of the Middle Ages and." . </a:t>
            </a:r>
            <a:r>
              <a:rPr lang="en-US" dirty="0" err="1" smtClean="0"/>
              <a:t>N.p</a:t>
            </a:r>
            <a:r>
              <a:rPr lang="en-US" dirty="0" smtClean="0"/>
              <a:t>., </a:t>
            </a:r>
            <a:r>
              <a:rPr lang="en-US" dirty="0" err="1" smtClean="0"/>
              <a:t>n.d</a:t>
            </a:r>
            <a:r>
              <a:rPr lang="en-US" dirty="0" smtClean="0"/>
              <a:t>. Web. 31 Mar 2012.  </a:t>
            </a:r>
          </a:p>
          <a:p>
            <a:r>
              <a:rPr lang="en-US" dirty="0" smtClean="0">
                <a:hlinkClick r:id="rId2"/>
              </a:rPr>
              <a:t>http://</a:t>
            </a:r>
            <a:r>
              <a:rPr lang="en-US" dirty="0" smtClean="0">
                <a:hlinkClick r:id="rId2"/>
              </a:rPr>
              <a:t>www.boglewood.com/cornaro/xdurer.html</a:t>
            </a:r>
            <a:endParaRPr lang="en-US" dirty="0" smtClean="0"/>
          </a:p>
          <a:p>
            <a:r>
              <a:rPr lang="en-US" dirty="0" smtClean="0"/>
              <a:t>http://www.google.com/imgres?um=1&amp;hl=en&amp;biw=1024&amp;bih=559&amp;tbm=isch&amp;tbnid=YrqJy-iszTrP5M:&amp;imgrefurl=https://marketplace.secondlife.com/p/Crude-Cannon/1242676&amp;docid=McLBlw8RKIjWzM&amp;itg=1&amp;imgurl=https://</a:t>
            </a:r>
            <a:r>
              <a:rPr lang="en-US" dirty="0" smtClean="0"/>
              <a:t>d44ytnim3cfy5.cloudfront.net/assets/1887144/lightbox/c33ca901ee8f269e41318a96196d3a37.jpg%253F1279754066&amp;w=526&amp;h=525&amp;ei=GGd4T4LtFIjEsgb92cXEBA&amp;zoom=1&amp;iact=hc&amp;vpx=388&amp;vpy=124&amp;dur=1750&amp;hovh=224&amp;hovw=225&amp;tx=129&amp;ty=116&amp;sig=111951105056160765421&amp;page=1&amp;tbnh=117&amp;tbnw=117&amp;start=0&amp;ndsp=18&amp;ved=1t:</a:t>
            </a:r>
            <a:r>
              <a:rPr lang="en-US" dirty="0" smtClean="0">
                <a:hlinkClick r:id="rId3"/>
              </a:rPr>
              <a:t>429,r:2,s:0</a:t>
            </a:r>
            <a:r>
              <a:rPr lang="en-US" dirty="0" smtClean="0"/>
              <a:t>  :for the crude cannon</a:t>
            </a: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erve">
  <a:themeElements>
    <a:clrScheme name="Trek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Ver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Urban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2179</TotalTime>
  <Words>294</Words>
  <Application>Microsoft Office PowerPoint</Application>
  <PresentationFormat>On-screen Show (4:3)</PresentationFormat>
  <Paragraphs>82</Paragraphs>
  <Slides>11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Verve</vt:lpstr>
      <vt:lpstr>The Cannons Used During Renaissance!!</vt:lpstr>
      <vt:lpstr>Evolution of cannons</vt:lpstr>
      <vt:lpstr>The cannons during the renaissance!!</vt:lpstr>
      <vt:lpstr>Improvements</vt:lpstr>
      <vt:lpstr>Hand Cannons</vt:lpstr>
      <vt:lpstr>General improvements</vt:lpstr>
      <vt:lpstr>About Durer:</vt:lpstr>
      <vt:lpstr>Timeline</vt:lpstr>
      <vt:lpstr>Sources:</vt:lpstr>
      <vt:lpstr>Slide 10</vt:lpstr>
      <vt:lpstr>Rules of the activity</vt:lpstr>
    </vt:vector>
  </TitlesOfParts>
  <Company>Nokia Siemens Networks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Cannons before the renaissance!!</dc:title>
  <dc:creator>kachole</dc:creator>
  <cp:lastModifiedBy>kachole</cp:lastModifiedBy>
  <cp:revision>15</cp:revision>
  <dcterms:created xsi:type="dcterms:W3CDTF">2012-03-30T15:03:53Z</dcterms:created>
  <dcterms:modified xsi:type="dcterms:W3CDTF">2012-04-01T15:42:24Z</dcterms:modified>
</cp:coreProperties>
</file>